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8" r:id="rId1"/>
    <p:sldMasterId id="2147483846" r:id="rId2"/>
    <p:sldMasterId id="2147483906" r:id="rId3"/>
  </p:sldMasterIdLst>
  <p:sldIdLst>
    <p:sldId id="263" r:id="rId4"/>
    <p:sldId id="266" r:id="rId5"/>
    <p:sldId id="269" r:id="rId6"/>
    <p:sldId id="270" r:id="rId7"/>
    <p:sldId id="268" r:id="rId8"/>
    <p:sldId id="267" r:id="rId9"/>
    <p:sldId id="271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0" d="100"/>
          <a:sy n="90" d="100"/>
        </p:scale>
        <p:origin x="57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presProps" Target="presProps.xml"/><Relationship Id="rId5" Type="http://schemas.openxmlformats.org/officeDocument/2006/relationships/slide" Target="slides/slide2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4530"/>
            <a:ext cx="9144000" cy="2387600"/>
          </a:xfrm>
        </p:spPr>
        <p:txBody>
          <a:bodyPr anchor="b">
            <a:normAutofit/>
          </a:bodyPr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20/02/2018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982184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20/02/2018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350165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0362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0362"/>
            <a:ext cx="7734300" cy="5811837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20/02/2018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3758582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4530"/>
            <a:ext cx="9144000" cy="2387600"/>
          </a:xfrm>
        </p:spPr>
        <p:txBody>
          <a:bodyPr anchor="b">
            <a:normAutofit/>
          </a:bodyPr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20/02/2018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5138805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20/02/2018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3201415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12423"/>
            <a:ext cx="10515600" cy="2851208"/>
          </a:xfrm>
        </p:spPr>
        <p:txBody>
          <a:bodyPr anchor="b">
            <a:normAutofit/>
          </a:bodyPr>
          <a:lstStyle>
            <a:lvl1pPr>
              <a:defRPr sz="60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52633"/>
            <a:ext cx="105156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20/02/2018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7872137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5127" y="1828800"/>
            <a:ext cx="5181600" cy="4351337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8800"/>
            <a:ext cx="5181600" cy="4351337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20/02/2018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1037516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681850"/>
            <a:ext cx="515620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5127" y="2507550"/>
            <a:ext cx="5156200" cy="3680525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851"/>
            <a:ext cx="51816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7550"/>
            <a:ext cx="5181601" cy="3680525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20/02/2018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494637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20/02/2018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641374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20/02/2018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6226220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197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399"/>
            <a:ext cx="393192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20/02/2018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35662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20/02/2018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6740258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20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400"/>
            <a:ext cx="393192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20/02/2018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4483723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20/02/2018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995578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0362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0362"/>
            <a:ext cx="7734300" cy="5811837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20/02/2018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2645691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20/02/2018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0666135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20/02/2018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1858559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20/02/2018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0551187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20/02/2018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5752662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20/02/2018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5774218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20/02/2018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8034332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20/02/2018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955453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12423"/>
            <a:ext cx="10515600" cy="2851208"/>
          </a:xfrm>
        </p:spPr>
        <p:txBody>
          <a:bodyPr anchor="b">
            <a:normAutofit/>
          </a:bodyPr>
          <a:lstStyle>
            <a:lvl1pPr>
              <a:defRPr sz="60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52633"/>
            <a:ext cx="105156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20/02/2018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73143549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20/02/2018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0403941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20/02/2018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70272911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e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20/02/2018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7693900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çã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20/02/2018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443948479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20/02/2018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669518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o 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20/02/2018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38114395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iro ou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20/02/2018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34030146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20/02/2018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86122423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20/02/2018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489865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5127" y="1828800"/>
            <a:ext cx="5181600" cy="4351337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8800"/>
            <a:ext cx="5181600" cy="4351337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20/02/2018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08412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681850"/>
            <a:ext cx="515620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5127" y="2507550"/>
            <a:ext cx="5156200" cy="3680525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851"/>
            <a:ext cx="51816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7550"/>
            <a:ext cx="5181601" cy="3680525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20/02/2018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35884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20/02/2018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5683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20/02/2018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002164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197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399"/>
            <a:ext cx="393192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20/02/2018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12484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20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400"/>
            <a:ext cx="393192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20/02/2018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010987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slideLayout" Target="../slideLayouts/slideLayout35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slideLayout" Target="../slideLayouts/slideLayout34.xml"/><Relationship Id="rId17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6" Type="http://schemas.openxmlformats.org/officeDocument/2006/relationships/slideLayout" Target="../slideLayouts/slideLayout38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5" Type="http://schemas.openxmlformats.org/officeDocument/2006/relationships/slideLayout" Target="../slideLayouts/slideLayout3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Relationship Id="rId14" Type="http://schemas.openxmlformats.org/officeDocument/2006/relationships/slideLayout" Target="../slideLayouts/slideLayout3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45127" y="365760"/>
            <a:ext cx="105156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828800"/>
            <a:ext cx="105156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0F211068-3401-4DC4-982C-CC57DA0D6B0F}" type="datetimeFigureOut">
              <a:rPr lang="pt-BR" smtClean="0"/>
              <a:t>20/02/2018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7527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9788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9" r:id="rId1"/>
    <p:sldLayoutId id="2147483800" r:id="rId2"/>
    <p:sldLayoutId id="2147483801" r:id="rId3"/>
    <p:sldLayoutId id="2147483802" r:id="rId4"/>
    <p:sldLayoutId id="2147483803" r:id="rId5"/>
    <p:sldLayoutId id="2147483804" r:id="rId6"/>
    <p:sldLayoutId id="2147483805" r:id="rId7"/>
    <p:sldLayoutId id="2147483806" r:id="rId8"/>
    <p:sldLayoutId id="2147483807" r:id="rId9"/>
    <p:sldLayoutId id="2147483808" r:id="rId10"/>
    <p:sldLayoutId id="214748380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Wingdings 2" pitchFamily="18" charset="2"/>
        <a:buChar char="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45127" y="365760"/>
            <a:ext cx="105156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828800"/>
            <a:ext cx="105156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0F211068-3401-4DC4-982C-CC57DA0D6B0F}" type="datetimeFigureOut">
              <a:rPr lang="pt-BR" smtClean="0"/>
              <a:t>20/02/2018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7527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898316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7" r:id="rId1"/>
    <p:sldLayoutId id="2147483848" r:id="rId2"/>
    <p:sldLayoutId id="2147483849" r:id="rId3"/>
    <p:sldLayoutId id="2147483850" r:id="rId4"/>
    <p:sldLayoutId id="2147483851" r:id="rId5"/>
    <p:sldLayoutId id="2147483852" r:id="rId6"/>
    <p:sldLayoutId id="2147483853" r:id="rId7"/>
    <p:sldLayoutId id="2147483854" r:id="rId8"/>
    <p:sldLayoutId id="2147483855" r:id="rId9"/>
    <p:sldLayoutId id="2147483856" r:id="rId10"/>
    <p:sldLayoutId id="214748385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Wingdings 2" pitchFamily="18" charset="2"/>
        <a:buChar char="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211068-3401-4DC4-982C-CC57DA0D6B0F}" type="datetimeFigureOut">
              <a:rPr lang="pt-BR" smtClean="0"/>
              <a:t>20/02/2018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868622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7" r:id="rId1"/>
    <p:sldLayoutId id="2147483908" r:id="rId2"/>
    <p:sldLayoutId id="2147483909" r:id="rId3"/>
    <p:sldLayoutId id="2147483910" r:id="rId4"/>
    <p:sldLayoutId id="2147483911" r:id="rId5"/>
    <p:sldLayoutId id="2147483912" r:id="rId6"/>
    <p:sldLayoutId id="2147483913" r:id="rId7"/>
    <p:sldLayoutId id="2147483914" r:id="rId8"/>
    <p:sldLayoutId id="2147483915" r:id="rId9"/>
    <p:sldLayoutId id="2147483916" r:id="rId10"/>
    <p:sldLayoutId id="2147483917" r:id="rId11"/>
    <p:sldLayoutId id="2147483918" r:id="rId12"/>
    <p:sldLayoutId id="2147483919" r:id="rId13"/>
    <p:sldLayoutId id="2147483920" r:id="rId14"/>
    <p:sldLayoutId id="2147483921" r:id="rId15"/>
    <p:sldLayoutId id="2147483922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pdi.ufscar.br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4.xml"/><Relationship Id="rId4" Type="http://schemas.openxmlformats.org/officeDocument/2006/relationships/hyperlink" Target="http://www.propg.ufscar.br/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4.xml"/><Relationship Id="rId4" Type="http://schemas.openxmlformats.org/officeDocument/2006/relationships/hyperlink" Target="http://www.spdi.ufscar.br/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4.xml"/><Relationship Id="rId4" Type="http://schemas.openxmlformats.org/officeDocument/2006/relationships/hyperlink" Target="http://www.spdi.ufscar.br/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pdi.ufscar.br/" TargetMode="Externa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4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4.xml"/><Relationship Id="rId4" Type="http://schemas.openxmlformats.org/officeDocument/2006/relationships/hyperlink" Target="http://www.spdi.ufscar.br/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4.xml"/><Relationship Id="rId4" Type="http://schemas.openxmlformats.org/officeDocument/2006/relationships/hyperlink" Target="http://www.spdi.ufscar.br/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4.xml"/><Relationship Id="rId4" Type="http://schemas.openxmlformats.org/officeDocument/2006/relationships/hyperlink" Target="http://www.spdi.ufscar.br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5BC72088-6158-469F-AC41-F2F587F24C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2153" y="1674254"/>
            <a:ext cx="8596668" cy="4319658"/>
          </a:xfrm>
        </p:spPr>
        <p:txBody>
          <a:bodyPr>
            <a:noAutofit/>
          </a:bodyPr>
          <a:lstStyle/>
          <a:p>
            <a:pPr marL="0" indent="0" algn="just">
              <a:lnSpc>
                <a:spcPct val="120000"/>
              </a:lnSpc>
              <a:buNone/>
            </a:pPr>
            <a:r>
              <a:rPr lang="pt-BR" sz="1400" b="1" dirty="0">
                <a:latin typeface="Arial" panose="020B0604020202020204" pitchFamily="34" charset="0"/>
                <a:cs typeface="Arial" panose="020B0604020202020204" pitchFamily="34" charset="0"/>
              </a:rPr>
              <a:t>Indicadores de Publicação – Web </a:t>
            </a:r>
            <a:r>
              <a:rPr lang="pt-BR" sz="1400" b="1" dirty="0" err="1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pt-BR" sz="1400" b="1" dirty="0">
                <a:latin typeface="Arial" panose="020B0604020202020204" pitchFamily="34" charset="0"/>
                <a:cs typeface="Arial" panose="020B0604020202020204" pitchFamily="34" charset="0"/>
              </a:rPr>
              <a:t> Science</a:t>
            </a:r>
            <a:endParaRPr lang="pt-BR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20000"/>
              </a:lnSpc>
              <a:buNone/>
            </a:pPr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Os indicadores foram elaborados para o período 2013-2017, a partir de dados coletados na base de dados Web </a:t>
            </a:r>
            <a:r>
              <a:rPr lang="pt-BR" sz="1400" dirty="0" err="1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 Science e analisados com o </a:t>
            </a:r>
            <a:r>
              <a:rPr lang="pt-BR" sz="1400" dirty="0" err="1">
                <a:latin typeface="Arial" panose="020B0604020202020204" pitchFamily="34" charset="0"/>
                <a:cs typeface="Arial" panose="020B0604020202020204" pitchFamily="34" charset="0"/>
              </a:rPr>
              <a:t>InCites</a:t>
            </a:r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, em janeiro de 2018. A produção científica do programa considera a soma das produções dos docentes credenciados, conforme presente na Plataforma Sucupira em janeiro de 2018.</a:t>
            </a:r>
          </a:p>
          <a:p>
            <a:pPr algn="just">
              <a:lnSpc>
                <a:spcPct val="120000"/>
              </a:lnSpc>
            </a:pPr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Docentes permanentes (vinculados ou externos à UFSCar) foram incluídos;</a:t>
            </a:r>
          </a:p>
          <a:p>
            <a:pPr algn="just">
              <a:lnSpc>
                <a:spcPct val="120000"/>
              </a:lnSpc>
            </a:pPr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Docentes colaboradores vinculados à UFSCar foram incluídos;</a:t>
            </a:r>
          </a:p>
          <a:p>
            <a:pPr algn="just">
              <a:lnSpc>
                <a:spcPct val="120000"/>
              </a:lnSpc>
            </a:pPr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Docentes colaboradores externos à UFSCar não foram incluídos;</a:t>
            </a:r>
          </a:p>
          <a:p>
            <a:pPr algn="just">
              <a:lnSpc>
                <a:spcPct val="120000"/>
              </a:lnSpc>
            </a:pPr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Docentes visitantes não foram incluídos;</a:t>
            </a:r>
          </a:p>
          <a:p>
            <a:pPr algn="just">
              <a:lnSpc>
                <a:spcPct val="120000"/>
              </a:lnSpc>
            </a:pPr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A pesquisa foi realizada da seguinte forma: (nome do docente OU </a:t>
            </a:r>
            <a:r>
              <a:rPr lang="pt-BR" sz="1400" dirty="0" err="1">
                <a:latin typeface="Arial" panose="020B0604020202020204" pitchFamily="34" charset="0"/>
                <a:cs typeface="Arial" panose="020B0604020202020204" pitchFamily="34" charset="0"/>
              </a:rPr>
              <a:t>ResearcherID</a:t>
            </a:r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 OU ORCID) e vínculo com a Universidade Federal de São Carlos;</a:t>
            </a:r>
          </a:p>
          <a:p>
            <a:pPr algn="just">
              <a:lnSpc>
                <a:spcPct val="120000"/>
              </a:lnSpc>
            </a:pPr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Para docentes permanentes externos à UFSCar foi utilizado também a produção vinculada à instituição atual do docente.</a:t>
            </a:r>
          </a:p>
        </p:txBody>
      </p:sp>
      <p:pic>
        <p:nvPicPr>
          <p:cNvPr id="7" name="Imagem 6" descr="Uma imagem contendo objeto&#10;&#10;Descrição gerada com alta confiança">
            <a:extLst>
              <a:ext uri="{FF2B5EF4-FFF2-40B4-BE49-F238E27FC236}">
                <a16:creationId xmlns:a16="http://schemas.microsoft.com/office/drawing/2014/main" id="{7A6FD4B7-87C6-41E2-A239-96176502279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267" y="990519"/>
            <a:ext cx="860722" cy="598027"/>
          </a:xfrm>
          <a:prstGeom prst="rect">
            <a:avLst/>
          </a:prstGeom>
        </p:spPr>
      </p:pic>
      <p:sp>
        <p:nvSpPr>
          <p:cNvPr id="2" name="CaixaDeTexto 1"/>
          <p:cNvSpPr txBox="1"/>
          <p:nvPr/>
        </p:nvSpPr>
        <p:spPr>
          <a:xfrm>
            <a:off x="1389989" y="904813"/>
            <a:ext cx="5290487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b="1" dirty="0">
                <a:solidFill>
                  <a:srgbClr val="E4831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PPGTO – TERAPIA OCUPACIONAL</a:t>
            </a:r>
            <a:br>
              <a:rPr lang="pt-BR" sz="2200" b="1" dirty="0">
                <a:solidFill>
                  <a:srgbClr val="E4831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2000" b="1" dirty="0">
                <a:solidFill>
                  <a:srgbClr val="E4831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Universidade Federal de São Carlos</a:t>
            </a:r>
            <a:endParaRPr lang="pt-BR" dirty="0"/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F1D56736-63DB-4289-BA0D-075C07A7980C}"/>
              </a:ext>
            </a:extLst>
          </p:cNvPr>
          <p:cNvSpPr txBox="1"/>
          <p:nvPr/>
        </p:nvSpPr>
        <p:spPr>
          <a:xfrm>
            <a:off x="3074980" y="6642556"/>
            <a:ext cx="596669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800" dirty="0">
                <a:latin typeface="Arial" panose="020B0604020202020204" pitchFamily="34" charset="0"/>
                <a:cs typeface="Arial" panose="020B0604020202020204" pitchFamily="34" charset="0"/>
              </a:rPr>
              <a:t>Elaboração: </a:t>
            </a:r>
            <a:r>
              <a:rPr lang="pt-BR" sz="800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Secretaria Geral de Planejamento e Desenvolvimento Institucional</a:t>
            </a:r>
            <a:r>
              <a:rPr lang="pt-BR" sz="800" dirty="0">
                <a:latin typeface="Arial" panose="020B0604020202020204" pitchFamily="34" charset="0"/>
                <a:cs typeface="Arial" panose="020B0604020202020204" pitchFamily="34" charset="0"/>
              </a:rPr>
              <a:t> / Colaboração: </a:t>
            </a:r>
            <a:r>
              <a:rPr lang="pt-BR" sz="800" dirty="0" err="1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Pró-Reitoria</a:t>
            </a:r>
            <a:r>
              <a:rPr lang="pt-BR" sz="800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 de Pós-Graduação</a:t>
            </a:r>
            <a:endParaRPr lang="pt-BR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97772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m 8">
            <a:extLst>
              <a:ext uri="{FF2B5EF4-FFF2-40B4-BE49-F238E27FC236}">
                <a16:creationId xmlns:a16="http://schemas.microsoft.com/office/drawing/2014/main" id="{975BFD94-97AE-4FAF-9B2D-F2CBD79971E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8379" y="615478"/>
            <a:ext cx="10255235" cy="5770156"/>
          </a:xfrm>
          <a:prstGeom prst="rect">
            <a:avLst/>
          </a:prstGeom>
        </p:spPr>
      </p:pic>
      <p:sp>
        <p:nvSpPr>
          <p:cNvPr id="5" name="CaixaDeTexto 4">
            <a:extLst>
              <a:ext uri="{FF2B5EF4-FFF2-40B4-BE49-F238E27FC236}">
                <a16:creationId xmlns:a16="http://schemas.microsoft.com/office/drawing/2014/main" id="{C6EE2626-2DB8-448C-937F-5A39451B78E7}"/>
              </a:ext>
            </a:extLst>
          </p:cNvPr>
          <p:cNvSpPr txBox="1"/>
          <p:nvPr/>
        </p:nvSpPr>
        <p:spPr>
          <a:xfrm>
            <a:off x="968380" y="121156"/>
            <a:ext cx="10255238" cy="707886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pt-BR" sz="2000" b="1" dirty="0">
                <a:ln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PPGTO / UFSCar</a:t>
            </a:r>
          </a:p>
          <a:p>
            <a:pPr algn="ctr"/>
            <a:r>
              <a:rPr lang="pt-BR" sz="2000" b="1" dirty="0">
                <a:ln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TOTAL DE PUBLICAÇÕES POR ANO</a:t>
            </a:r>
          </a:p>
        </p:txBody>
      </p:sp>
      <p:pic>
        <p:nvPicPr>
          <p:cNvPr id="4" name="Imagem 3" descr="Uma imagem contendo objeto&#10;&#10;Descrição gerada com alta confiança">
            <a:extLst>
              <a:ext uri="{FF2B5EF4-FFF2-40B4-BE49-F238E27FC236}">
                <a16:creationId xmlns:a16="http://schemas.microsoft.com/office/drawing/2014/main" id="{BF627283-E506-4758-8E0C-3CF4589E03D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4289" y="271571"/>
            <a:ext cx="585865" cy="407057"/>
          </a:xfrm>
          <a:prstGeom prst="rect">
            <a:avLst/>
          </a:prstGeom>
        </p:spPr>
      </p:pic>
      <p:sp>
        <p:nvSpPr>
          <p:cNvPr id="8" name="CaixaDeTexto 7">
            <a:extLst>
              <a:ext uri="{FF2B5EF4-FFF2-40B4-BE49-F238E27FC236}">
                <a16:creationId xmlns:a16="http://schemas.microsoft.com/office/drawing/2014/main" id="{C6EE2626-2DB8-448C-937F-5A39451B78E7}"/>
              </a:ext>
            </a:extLst>
          </p:cNvPr>
          <p:cNvSpPr txBox="1"/>
          <p:nvPr/>
        </p:nvSpPr>
        <p:spPr>
          <a:xfrm>
            <a:off x="968380" y="6385636"/>
            <a:ext cx="10255238" cy="261610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endParaRPr lang="pt-BR" sz="1100" b="1" dirty="0">
              <a:ln w="3175">
                <a:solidFill>
                  <a:schemeClr val="bg1">
                    <a:lumMod val="50000"/>
                  </a:schemeClr>
                </a:solidFill>
              </a:ln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CaixaDeTexto 9">
            <a:extLst>
              <a:ext uri="{FF2B5EF4-FFF2-40B4-BE49-F238E27FC236}">
                <a16:creationId xmlns:a16="http://schemas.microsoft.com/office/drawing/2014/main" id="{F1D56736-63DB-4289-BA0D-075C07A7980C}"/>
              </a:ext>
            </a:extLst>
          </p:cNvPr>
          <p:cNvSpPr txBox="1"/>
          <p:nvPr/>
        </p:nvSpPr>
        <p:spPr>
          <a:xfrm>
            <a:off x="11677954" y="6525985"/>
            <a:ext cx="55496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800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SPDI</a:t>
            </a:r>
          </a:p>
          <a:p>
            <a:pPr algn="ctr"/>
            <a:r>
              <a:rPr lang="pt-BR" sz="800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UFSCar</a:t>
            </a:r>
            <a:endParaRPr lang="pt-BR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89974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m 8">
            <a:extLst>
              <a:ext uri="{FF2B5EF4-FFF2-40B4-BE49-F238E27FC236}">
                <a16:creationId xmlns:a16="http://schemas.microsoft.com/office/drawing/2014/main" id="{975BFD94-97AE-4FAF-9B2D-F2CBD79971E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8381" y="615720"/>
            <a:ext cx="10255235" cy="5770157"/>
          </a:xfrm>
          <a:prstGeom prst="rect">
            <a:avLst/>
          </a:prstGeom>
        </p:spPr>
      </p:pic>
      <p:sp>
        <p:nvSpPr>
          <p:cNvPr id="8" name="CaixaDeTexto 7">
            <a:extLst>
              <a:ext uri="{FF2B5EF4-FFF2-40B4-BE49-F238E27FC236}">
                <a16:creationId xmlns:a16="http://schemas.microsoft.com/office/drawing/2014/main" id="{C6EE2626-2DB8-448C-937F-5A39451B78E7}"/>
              </a:ext>
            </a:extLst>
          </p:cNvPr>
          <p:cNvSpPr txBox="1"/>
          <p:nvPr/>
        </p:nvSpPr>
        <p:spPr>
          <a:xfrm>
            <a:off x="968382" y="121398"/>
            <a:ext cx="10255238" cy="707886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pt-BR" sz="2000" b="1" dirty="0">
                <a:ln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PPGTO / UFSCar</a:t>
            </a:r>
          </a:p>
          <a:p>
            <a:pPr algn="ctr"/>
            <a:r>
              <a:rPr lang="pt-BR" sz="2000" b="1" dirty="0">
                <a:ln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PAÍSES DE ORIGEM DAS INSTITUIÇÕES COLABORADORAS</a:t>
            </a:r>
          </a:p>
        </p:txBody>
      </p:sp>
      <p:sp>
        <p:nvSpPr>
          <p:cNvPr id="10" name="CaixaDeTexto 9">
            <a:extLst>
              <a:ext uri="{FF2B5EF4-FFF2-40B4-BE49-F238E27FC236}">
                <a16:creationId xmlns:a16="http://schemas.microsoft.com/office/drawing/2014/main" id="{C6EE2626-2DB8-448C-937F-5A39451B78E7}"/>
              </a:ext>
            </a:extLst>
          </p:cNvPr>
          <p:cNvSpPr txBox="1"/>
          <p:nvPr/>
        </p:nvSpPr>
        <p:spPr>
          <a:xfrm>
            <a:off x="968380" y="6385636"/>
            <a:ext cx="10255238" cy="261610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pt-BR" sz="1100" b="1" dirty="0">
                <a:ln w="3175"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ESCALA DE CORES INDICA O NÚMERO DE PUBLICAÇÕES EM CONJUNTO COM O PROGRAMA</a:t>
            </a:r>
          </a:p>
        </p:txBody>
      </p:sp>
      <p:pic>
        <p:nvPicPr>
          <p:cNvPr id="11" name="Imagem 10" descr="Uma imagem contendo objeto&#10;&#10;Descrição gerada com alta confiança">
            <a:extLst>
              <a:ext uri="{FF2B5EF4-FFF2-40B4-BE49-F238E27FC236}">
                <a16:creationId xmlns:a16="http://schemas.microsoft.com/office/drawing/2014/main" id="{BF627283-E506-4758-8E0C-3CF4589E03D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4291" y="271813"/>
            <a:ext cx="585865" cy="407057"/>
          </a:xfrm>
          <a:prstGeom prst="rect">
            <a:avLst/>
          </a:prstGeom>
        </p:spPr>
      </p:pic>
      <p:sp>
        <p:nvSpPr>
          <p:cNvPr id="12" name="CaixaDeTexto 11">
            <a:extLst>
              <a:ext uri="{FF2B5EF4-FFF2-40B4-BE49-F238E27FC236}">
                <a16:creationId xmlns:a16="http://schemas.microsoft.com/office/drawing/2014/main" id="{F1D56736-63DB-4289-BA0D-075C07A7980C}"/>
              </a:ext>
            </a:extLst>
          </p:cNvPr>
          <p:cNvSpPr txBox="1"/>
          <p:nvPr/>
        </p:nvSpPr>
        <p:spPr>
          <a:xfrm>
            <a:off x="11677954" y="6525985"/>
            <a:ext cx="55496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800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SPDI</a:t>
            </a:r>
          </a:p>
          <a:p>
            <a:pPr algn="ctr"/>
            <a:r>
              <a:rPr lang="pt-BR" sz="800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UFSCar</a:t>
            </a:r>
            <a:endParaRPr lang="pt-BR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29256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m 8">
            <a:extLst>
              <a:ext uri="{FF2B5EF4-FFF2-40B4-BE49-F238E27FC236}">
                <a16:creationId xmlns:a16="http://schemas.microsoft.com/office/drawing/2014/main" id="{975BFD94-97AE-4FAF-9B2D-F2CBD79971E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8383" y="603745"/>
            <a:ext cx="10255232" cy="5897140"/>
          </a:xfrm>
          <a:prstGeom prst="rect">
            <a:avLst/>
          </a:prstGeom>
        </p:spPr>
      </p:pic>
      <p:sp>
        <p:nvSpPr>
          <p:cNvPr id="5" name="CaixaDeTexto 4">
            <a:extLst>
              <a:ext uri="{FF2B5EF4-FFF2-40B4-BE49-F238E27FC236}">
                <a16:creationId xmlns:a16="http://schemas.microsoft.com/office/drawing/2014/main" id="{C6EE2626-2DB8-448C-937F-5A39451B78E7}"/>
              </a:ext>
            </a:extLst>
          </p:cNvPr>
          <p:cNvSpPr txBox="1"/>
          <p:nvPr/>
        </p:nvSpPr>
        <p:spPr>
          <a:xfrm>
            <a:off x="968383" y="121399"/>
            <a:ext cx="10255238" cy="707886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pt-BR" sz="2000" b="1" dirty="0">
                <a:ln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PPGTO / UFSCar</a:t>
            </a:r>
          </a:p>
          <a:p>
            <a:pPr algn="ctr"/>
            <a:r>
              <a:rPr lang="pt-BR" sz="2000" b="1" dirty="0">
                <a:ln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PAÍSES DE ORIGEM DAS INSTITUIÇÕES COLABORADORAS</a:t>
            </a: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F1D56736-63DB-4289-BA0D-075C07A7980C}"/>
              </a:ext>
            </a:extLst>
          </p:cNvPr>
          <p:cNvSpPr txBox="1"/>
          <p:nvPr/>
        </p:nvSpPr>
        <p:spPr>
          <a:xfrm>
            <a:off x="11677954" y="6525985"/>
            <a:ext cx="55496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800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SPDI</a:t>
            </a:r>
          </a:p>
          <a:p>
            <a:pPr algn="ctr"/>
            <a:r>
              <a:rPr lang="pt-BR" sz="800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UFSCar</a:t>
            </a:r>
            <a:endParaRPr lang="pt-BR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C6EE2626-2DB8-448C-937F-5A39451B78E7}"/>
              </a:ext>
            </a:extLst>
          </p:cNvPr>
          <p:cNvSpPr txBox="1"/>
          <p:nvPr/>
        </p:nvSpPr>
        <p:spPr>
          <a:xfrm>
            <a:off x="968377" y="6500887"/>
            <a:ext cx="10255238" cy="261610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pt-BR" sz="1100" b="1" dirty="0">
                <a:ln w="3175"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 DIÂMETRO DO SÍMBOLO INDICA O IMPACTO DAS CITAÇÕES NORMALIZADO PARA A ÁREA</a:t>
            </a:r>
          </a:p>
        </p:txBody>
      </p:sp>
      <p:pic>
        <p:nvPicPr>
          <p:cNvPr id="4" name="Imagem 3" descr="Uma imagem contendo objeto&#10;&#10;Descrição gerada com alta confiança">
            <a:extLst>
              <a:ext uri="{FF2B5EF4-FFF2-40B4-BE49-F238E27FC236}">
                <a16:creationId xmlns:a16="http://schemas.microsoft.com/office/drawing/2014/main" id="{BF627283-E506-4758-8E0C-3CF4589E03D4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4292" y="271814"/>
            <a:ext cx="585865" cy="4070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03315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m 8">
            <a:extLst>
              <a:ext uri="{FF2B5EF4-FFF2-40B4-BE49-F238E27FC236}">
                <a16:creationId xmlns:a16="http://schemas.microsoft.com/office/drawing/2014/main" id="{975BFD94-97AE-4FAF-9B2D-F2CBD79971E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8380" y="603744"/>
            <a:ext cx="10255236" cy="5897141"/>
          </a:xfrm>
          <a:prstGeom prst="rect">
            <a:avLst/>
          </a:prstGeom>
        </p:spPr>
      </p:pic>
      <p:sp>
        <p:nvSpPr>
          <p:cNvPr id="5" name="CaixaDeTexto 4">
            <a:extLst>
              <a:ext uri="{FF2B5EF4-FFF2-40B4-BE49-F238E27FC236}">
                <a16:creationId xmlns:a16="http://schemas.microsoft.com/office/drawing/2014/main" id="{C6EE2626-2DB8-448C-937F-5A39451B78E7}"/>
              </a:ext>
            </a:extLst>
          </p:cNvPr>
          <p:cNvSpPr txBox="1"/>
          <p:nvPr/>
        </p:nvSpPr>
        <p:spPr>
          <a:xfrm>
            <a:off x="968382" y="121398"/>
            <a:ext cx="10255238" cy="707886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pt-BR" sz="2000" b="1" dirty="0">
                <a:ln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PPGTO / UFSCar</a:t>
            </a:r>
          </a:p>
          <a:p>
            <a:pPr algn="ctr"/>
            <a:r>
              <a:rPr lang="pt-BR" sz="2000" b="1" dirty="0">
                <a:ln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UNIVERSIDADES COLABORADORAS</a:t>
            </a: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C6EE2626-2DB8-448C-937F-5A39451B78E7}"/>
              </a:ext>
            </a:extLst>
          </p:cNvPr>
          <p:cNvSpPr txBox="1"/>
          <p:nvPr/>
        </p:nvSpPr>
        <p:spPr>
          <a:xfrm>
            <a:off x="968379" y="6500887"/>
            <a:ext cx="10255238" cy="261610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pt-BR" sz="1100" b="1" dirty="0">
                <a:ln w="3175"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 DIÂMETRO DO SÍMBOLO INDICA O IMPACTO DAS CITAÇÕES NORMALIZADO PARA A ÁREA</a:t>
            </a:r>
          </a:p>
        </p:txBody>
      </p:sp>
      <p:pic>
        <p:nvPicPr>
          <p:cNvPr id="4" name="Imagem 3" descr="Uma imagem contendo objeto&#10;&#10;Descrição gerada com alta confiança">
            <a:extLst>
              <a:ext uri="{FF2B5EF4-FFF2-40B4-BE49-F238E27FC236}">
                <a16:creationId xmlns:a16="http://schemas.microsoft.com/office/drawing/2014/main" id="{BF627283-E506-4758-8E0C-3CF4589E03D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4291" y="271813"/>
            <a:ext cx="585865" cy="407057"/>
          </a:xfrm>
          <a:prstGeom prst="rect">
            <a:avLst/>
          </a:prstGeom>
        </p:spPr>
      </p:pic>
      <p:sp>
        <p:nvSpPr>
          <p:cNvPr id="8" name="CaixaDeTexto 7">
            <a:extLst>
              <a:ext uri="{FF2B5EF4-FFF2-40B4-BE49-F238E27FC236}">
                <a16:creationId xmlns:a16="http://schemas.microsoft.com/office/drawing/2014/main" id="{F1D56736-63DB-4289-BA0D-075C07A7980C}"/>
              </a:ext>
            </a:extLst>
          </p:cNvPr>
          <p:cNvSpPr txBox="1"/>
          <p:nvPr/>
        </p:nvSpPr>
        <p:spPr>
          <a:xfrm>
            <a:off x="11677954" y="6525985"/>
            <a:ext cx="55496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800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SPDI</a:t>
            </a:r>
          </a:p>
          <a:p>
            <a:pPr algn="ctr"/>
            <a:r>
              <a:rPr lang="pt-BR" sz="800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UFSCar</a:t>
            </a:r>
            <a:endParaRPr lang="pt-BR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36321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m 8">
            <a:extLst>
              <a:ext uri="{FF2B5EF4-FFF2-40B4-BE49-F238E27FC236}">
                <a16:creationId xmlns:a16="http://schemas.microsoft.com/office/drawing/2014/main" id="{975BFD94-97AE-4FAF-9B2D-F2CBD79971E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8378" y="614072"/>
            <a:ext cx="10255238" cy="5897143"/>
          </a:xfrm>
          <a:prstGeom prst="rect">
            <a:avLst/>
          </a:prstGeom>
        </p:spPr>
      </p:pic>
      <p:sp>
        <p:nvSpPr>
          <p:cNvPr id="5" name="CaixaDeTexto 4">
            <a:extLst>
              <a:ext uri="{FF2B5EF4-FFF2-40B4-BE49-F238E27FC236}">
                <a16:creationId xmlns:a16="http://schemas.microsoft.com/office/drawing/2014/main" id="{C6EE2626-2DB8-448C-937F-5A39451B78E7}"/>
              </a:ext>
            </a:extLst>
          </p:cNvPr>
          <p:cNvSpPr txBox="1"/>
          <p:nvPr/>
        </p:nvSpPr>
        <p:spPr>
          <a:xfrm>
            <a:off x="968382" y="121399"/>
            <a:ext cx="10255238" cy="707886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pt-BR" sz="2000" b="1" dirty="0">
                <a:ln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PPGTO / UFSCar</a:t>
            </a:r>
          </a:p>
          <a:p>
            <a:pPr algn="ctr"/>
            <a:r>
              <a:rPr lang="pt-BR" sz="2000" b="1" dirty="0">
                <a:ln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UNIVERSIDADES COLABORADORAS - ESTRANGEIRAS</a:t>
            </a:r>
          </a:p>
        </p:txBody>
      </p:sp>
      <p:pic>
        <p:nvPicPr>
          <p:cNvPr id="4" name="Imagem 3" descr="Uma imagem contendo objeto&#10;&#10;Descrição gerada com alta confiança">
            <a:extLst>
              <a:ext uri="{FF2B5EF4-FFF2-40B4-BE49-F238E27FC236}">
                <a16:creationId xmlns:a16="http://schemas.microsoft.com/office/drawing/2014/main" id="{BF627283-E506-4758-8E0C-3CF4589E03D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4291" y="271814"/>
            <a:ext cx="585865" cy="407057"/>
          </a:xfrm>
          <a:prstGeom prst="rect">
            <a:avLst/>
          </a:prstGeom>
        </p:spPr>
      </p:pic>
      <p:sp>
        <p:nvSpPr>
          <p:cNvPr id="10" name="CaixaDeTexto 9">
            <a:extLst>
              <a:ext uri="{FF2B5EF4-FFF2-40B4-BE49-F238E27FC236}">
                <a16:creationId xmlns:a16="http://schemas.microsoft.com/office/drawing/2014/main" id="{C6EE2626-2DB8-448C-937F-5A39451B78E7}"/>
              </a:ext>
            </a:extLst>
          </p:cNvPr>
          <p:cNvSpPr txBox="1"/>
          <p:nvPr/>
        </p:nvSpPr>
        <p:spPr>
          <a:xfrm>
            <a:off x="968378" y="6511215"/>
            <a:ext cx="10255238" cy="261610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pt-BR" sz="1100" b="1" dirty="0">
                <a:ln w="3175"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 DIÂMETRO DO SÍMBOLO INDICA O IMPACTO DAS CITAÇÕES NORMALIZADO PARA A ÁREA</a:t>
            </a:r>
          </a:p>
        </p:txBody>
      </p:sp>
      <p:sp>
        <p:nvSpPr>
          <p:cNvPr id="11" name="CaixaDeTexto 10">
            <a:extLst>
              <a:ext uri="{FF2B5EF4-FFF2-40B4-BE49-F238E27FC236}">
                <a16:creationId xmlns:a16="http://schemas.microsoft.com/office/drawing/2014/main" id="{F1D56736-63DB-4289-BA0D-075C07A7980C}"/>
              </a:ext>
            </a:extLst>
          </p:cNvPr>
          <p:cNvSpPr txBox="1"/>
          <p:nvPr/>
        </p:nvSpPr>
        <p:spPr>
          <a:xfrm>
            <a:off x="11677954" y="6525985"/>
            <a:ext cx="55496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800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SPDI</a:t>
            </a:r>
          </a:p>
          <a:p>
            <a:pPr algn="ctr"/>
            <a:r>
              <a:rPr lang="pt-BR" sz="800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UFSCar</a:t>
            </a:r>
            <a:endParaRPr lang="pt-BR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01773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m 8">
            <a:extLst>
              <a:ext uri="{FF2B5EF4-FFF2-40B4-BE49-F238E27FC236}">
                <a16:creationId xmlns:a16="http://schemas.microsoft.com/office/drawing/2014/main" id="{975BFD94-97AE-4FAF-9B2D-F2CBD79971E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8381" y="615720"/>
            <a:ext cx="10255233" cy="5770156"/>
          </a:xfrm>
          <a:prstGeom prst="rect">
            <a:avLst/>
          </a:prstGeom>
        </p:spPr>
      </p:pic>
      <p:sp>
        <p:nvSpPr>
          <p:cNvPr id="5" name="CaixaDeTexto 4">
            <a:extLst>
              <a:ext uri="{FF2B5EF4-FFF2-40B4-BE49-F238E27FC236}">
                <a16:creationId xmlns:a16="http://schemas.microsoft.com/office/drawing/2014/main" id="{C6EE2626-2DB8-448C-937F-5A39451B78E7}"/>
              </a:ext>
            </a:extLst>
          </p:cNvPr>
          <p:cNvSpPr txBox="1"/>
          <p:nvPr/>
        </p:nvSpPr>
        <p:spPr>
          <a:xfrm>
            <a:off x="968382" y="121398"/>
            <a:ext cx="10255238" cy="707886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pt-BR" sz="2000" b="1" dirty="0">
                <a:ln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PPGTO / UFSCar</a:t>
            </a:r>
          </a:p>
          <a:p>
            <a:pPr algn="ctr"/>
            <a:r>
              <a:rPr lang="pt-BR" sz="2000" b="1" dirty="0">
                <a:ln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ÁREAS DE PESQUISA</a:t>
            </a: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C6EE2626-2DB8-448C-937F-5A39451B78E7}"/>
              </a:ext>
            </a:extLst>
          </p:cNvPr>
          <p:cNvSpPr txBox="1"/>
          <p:nvPr/>
        </p:nvSpPr>
        <p:spPr>
          <a:xfrm>
            <a:off x="968379" y="6385878"/>
            <a:ext cx="10255238" cy="261610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pt-BR" sz="1100" b="1" dirty="0">
                <a:ln w="3175"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 DIÂMETRO DO SÍMBOLO INDICA O IMPACTO DAS CITAÇÕES NORMALIZADO PARA A ÁREA</a:t>
            </a:r>
          </a:p>
        </p:txBody>
      </p:sp>
      <p:pic>
        <p:nvPicPr>
          <p:cNvPr id="4" name="Imagem 3" descr="Uma imagem contendo objeto&#10;&#10;Descrição gerada com alta confiança">
            <a:extLst>
              <a:ext uri="{FF2B5EF4-FFF2-40B4-BE49-F238E27FC236}">
                <a16:creationId xmlns:a16="http://schemas.microsoft.com/office/drawing/2014/main" id="{BF627283-E506-4758-8E0C-3CF4589E03D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4291" y="271813"/>
            <a:ext cx="585865" cy="407057"/>
          </a:xfrm>
          <a:prstGeom prst="rect">
            <a:avLst/>
          </a:prstGeom>
        </p:spPr>
      </p:pic>
      <p:sp>
        <p:nvSpPr>
          <p:cNvPr id="8" name="CaixaDeTexto 7">
            <a:extLst>
              <a:ext uri="{FF2B5EF4-FFF2-40B4-BE49-F238E27FC236}">
                <a16:creationId xmlns:a16="http://schemas.microsoft.com/office/drawing/2014/main" id="{F1D56736-63DB-4289-BA0D-075C07A7980C}"/>
              </a:ext>
            </a:extLst>
          </p:cNvPr>
          <p:cNvSpPr txBox="1"/>
          <p:nvPr/>
        </p:nvSpPr>
        <p:spPr>
          <a:xfrm>
            <a:off x="11677954" y="6525985"/>
            <a:ext cx="55496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800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SPDI</a:t>
            </a:r>
          </a:p>
          <a:p>
            <a:pPr algn="ctr"/>
            <a:r>
              <a:rPr lang="pt-BR" sz="800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UFSCar</a:t>
            </a:r>
            <a:endParaRPr lang="pt-BR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3301460"/>
      </p:ext>
    </p:extLst>
  </p:cSld>
  <p:clrMapOvr>
    <a:masterClrMapping/>
  </p:clrMapOvr>
</p:sld>
</file>

<file path=ppt/theme/theme1.xml><?xml version="1.0" encoding="utf-8"?>
<a:theme xmlns:a="http://schemas.openxmlformats.org/drawingml/2006/main" name="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Facetado">
  <a:themeElements>
    <a:clrScheme name="Laranja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Facetado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ado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TM02900688[[fn=Faceta]]</Template>
  <TotalTime>373</TotalTime>
  <Words>284</Words>
  <Application>Microsoft Office PowerPoint</Application>
  <PresentationFormat>Widescreen</PresentationFormat>
  <Paragraphs>39</Paragraphs>
  <Slides>7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6</vt:i4>
      </vt:variant>
      <vt:variant>
        <vt:lpstr>Tema</vt:lpstr>
      </vt:variant>
      <vt:variant>
        <vt:i4>3</vt:i4>
      </vt:variant>
      <vt:variant>
        <vt:lpstr>Títulos de slides</vt:lpstr>
      </vt:variant>
      <vt:variant>
        <vt:i4>7</vt:i4>
      </vt:variant>
    </vt:vector>
  </HeadingPairs>
  <TitlesOfParts>
    <vt:vector size="16" baseType="lpstr">
      <vt:lpstr>Arial</vt:lpstr>
      <vt:lpstr>Calibri</vt:lpstr>
      <vt:lpstr>Calibri Light</vt:lpstr>
      <vt:lpstr>Trebuchet MS</vt:lpstr>
      <vt:lpstr>Wingdings 2</vt:lpstr>
      <vt:lpstr>Wingdings 3</vt:lpstr>
      <vt:lpstr>HDOfficeLightV0</vt:lpstr>
      <vt:lpstr>1_HDOfficeLightV0</vt:lpstr>
      <vt:lpstr>Facetado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SPDI UFSCar</dc:creator>
  <cp:lastModifiedBy>SPDI UFSCar</cp:lastModifiedBy>
  <cp:revision>39</cp:revision>
  <dcterms:created xsi:type="dcterms:W3CDTF">2018-02-05T10:40:18Z</dcterms:created>
  <dcterms:modified xsi:type="dcterms:W3CDTF">2018-02-20T18:31:45Z</dcterms:modified>
</cp:coreProperties>
</file>